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779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532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934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953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535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713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173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555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50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886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0580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484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101010 data lines to infinity">
            <a:extLst>
              <a:ext uri="{FF2B5EF4-FFF2-40B4-BE49-F238E27FC236}">
                <a16:creationId xmlns:a16="http://schemas.microsoft.com/office/drawing/2014/main" id="{2A3119ED-4394-312A-BFFC-8F4A702DEC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131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A60999-2C18-BE5D-5C5F-AA3C58D99B9C}"/>
              </a:ext>
            </a:extLst>
          </p:cNvPr>
          <p:cNvSpPr txBox="1"/>
          <p:nvPr/>
        </p:nvSpPr>
        <p:spPr>
          <a:xfrm>
            <a:off x="-806837" y="3429000"/>
            <a:ext cx="8574622" cy="26161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6000" spc="-120" baseline="0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Power Query Table Functions Part 3</a:t>
            </a:r>
          </a:p>
        </p:txBody>
      </p:sp>
    </p:spTree>
    <p:extLst>
      <p:ext uri="{BB962C8B-B14F-4D97-AF65-F5344CB8AC3E}">
        <p14:creationId xmlns:p14="http://schemas.microsoft.com/office/powerpoint/2010/main" val="3617161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6D3DB-B4E9-70D5-40CB-A04F1F014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772" y="957533"/>
            <a:ext cx="10952670" cy="5460520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Description:</a:t>
            </a:r>
            <a:br>
              <a:rPr lang="en-US" sz="2100" dirty="0"/>
            </a:br>
            <a:r>
              <a:rPr lang="en-US" altLang="en-US" sz="2100" dirty="0"/>
              <a:t>Returns the column of data specified by column from the table as a list. </a:t>
            </a:r>
          </a:p>
          <a:p>
            <a:r>
              <a:rPr lang="en-US" altLang="en-US" dirty="0"/>
              <a:t> </a:t>
            </a:r>
          </a:p>
          <a:p>
            <a:endParaRPr lang="en-US" dirty="0"/>
          </a:p>
          <a:p>
            <a:r>
              <a:rPr lang="en-IN" dirty="0"/>
              <a:t>Example: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Result:</a:t>
            </a:r>
          </a:p>
          <a:p>
            <a:endParaRPr lang="en-IN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100" dirty="0"/>
              <a:t>Extracting column values for calculations.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100" dirty="0"/>
              <a:t>Transforming column data into lists.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FBB63F-F970-65DF-8BDE-4F6EE8B28008}"/>
              </a:ext>
            </a:extLst>
          </p:cNvPr>
          <p:cNvSpPr txBox="1"/>
          <p:nvPr/>
        </p:nvSpPr>
        <p:spPr>
          <a:xfrm>
            <a:off x="1759788" y="439947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1. </a:t>
            </a:r>
            <a:r>
              <a:rPr lang="en-IN" sz="2800" b="1" dirty="0" err="1"/>
              <a:t>Table.Column</a:t>
            </a:r>
            <a:endParaRPr lang="en-IN" sz="2800" b="1" dirty="0"/>
          </a:p>
        </p:txBody>
      </p:sp>
      <p:pic>
        <p:nvPicPr>
          <p:cNvPr id="1029" name="Picture 5">
            <a:extLst>
              <a:ext uri="{FF2B5EF4-FFF2-40B4-BE49-F238E27FC236}">
                <a16:creationId xmlns:a16="http://schemas.microsoft.com/office/drawing/2014/main" id="{401CC961-10BC-CDFC-CAC4-0C35C7A43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5178" y="3403583"/>
            <a:ext cx="6671094" cy="2201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>
            <a:extLst>
              <a:ext uri="{FF2B5EF4-FFF2-40B4-BE49-F238E27FC236}">
                <a16:creationId xmlns:a16="http://schemas.microsoft.com/office/drawing/2014/main" id="{6FD06DD1-E1AF-7420-9066-36C43F438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5178" y="1339390"/>
            <a:ext cx="5601684" cy="2064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949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17B709-FE7F-1073-A9B6-5957E67B5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C5E31-2550-AF17-C4D7-9B67F6D93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642" y="963167"/>
            <a:ext cx="10640381" cy="5454885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Description:</a:t>
            </a:r>
            <a:br>
              <a:rPr lang="en-US" dirty="0"/>
            </a:br>
            <a:r>
              <a:rPr lang="en-US" dirty="0"/>
              <a:t>Returns the number of columns in a table.</a:t>
            </a:r>
          </a:p>
          <a:p>
            <a:r>
              <a:rPr lang="en-IN" dirty="0"/>
              <a:t>Example: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endParaRPr lang="en-IN" dirty="0"/>
          </a:p>
          <a:p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100" dirty="0"/>
              <a:t>Metadata analysis of tables.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100" dirty="0"/>
              <a:t>Validating table structures. 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0D8CDB-9C98-4555-7D22-779441EC1817}"/>
              </a:ext>
            </a:extLst>
          </p:cNvPr>
          <p:cNvSpPr txBox="1"/>
          <p:nvPr/>
        </p:nvSpPr>
        <p:spPr>
          <a:xfrm>
            <a:off x="1759788" y="439947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2. </a:t>
            </a:r>
            <a:r>
              <a:rPr lang="en-IN" sz="2800" b="1" dirty="0" err="1"/>
              <a:t>Table.ColumnCount</a:t>
            </a:r>
            <a:endParaRPr lang="en-IN" sz="2800" b="1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6944E2A-5694-C863-E739-B4394BC99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4906" y="1374246"/>
            <a:ext cx="4806416" cy="2028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1CDE86B2-8306-F099-2752-FE1080304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597" y="3349677"/>
            <a:ext cx="9457426" cy="2134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347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A7A39E-5BB2-76DC-E554-10060D4B0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64469-CC9D-AF0B-1039-AAAE535F9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906" y="785004"/>
            <a:ext cx="10554117" cy="586596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Description:</a:t>
            </a:r>
            <a:br>
              <a:rPr lang="en-US" dirty="0"/>
            </a:br>
            <a:r>
              <a:rPr lang="en-US" dirty="0"/>
              <a:t>Returns a list of column names from the specified table.</a:t>
            </a:r>
            <a:endParaRPr lang="en-US" altLang="en-US" dirty="0"/>
          </a:p>
          <a:p>
            <a:endParaRPr lang="en-US" dirty="0"/>
          </a:p>
          <a:p>
            <a:r>
              <a:rPr lang="en-IN" dirty="0"/>
              <a:t>Example:</a:t>
            </a:r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Dynamically retrieving column names for iteration or validation.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Writing generic functions for tables with varying structures.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US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373D6D-3930-C44B-3C07-26177CE807F9}"/>
              </a:ext>
            </a:extLst>
          </p:cNvPr>
          <p:cNvSpPr txBox="1"/>
          <p:nvPr/>
        </p:nvSpPr>
        <p:spPr>
          <a:xfrm>
            <a:off x="1759788" y="439947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3. </a:t>
            </a:r>
            <a:r>
              <a:rPr lang="en-IN" sz="2800" b="1" dirty="0" err="1"/>
              <a:t>Table.ColumnNames</a:t>
            </a:r>
            <a:endParaRPr lang="en-IN" sz="2800" b="1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EB75169F-988E-C02C-E8E0-28F657250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1691" y="1327707"/>
            <a:ext cx="6688618" cy="2266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7569CDB0-27C9-408E-D2D9-EF2002B47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901" y="3628396"/>
            <a:ext cx="7779859" cy="2120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729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A1B79E-45EC-4B94-EEB4-547E2645E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87DE7-6C51-64A9-4F74-531C33D50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906" y="785004"/>
            <a:ext cx="11015932" cy="5865962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Description:</a:t>
            </a:r>
            <a:br>
              <a:rPr lang="en-US" dirty="0"/>
            </a:br>
            <a:r>
              <a:rPr lang="en-US" altLang="en-US" dirty="0"/>
              <a:t>Returns a list with the names of the columns from table </a:t>
            </a:r>
            <a:r>
              <a:rPr lang="en-US" altLang="en-US" dirty="0" err="1"/>
              <a:t>table</a:t>
            </a:r>
            <a:r>
              <a:rPr lang="en-US" altLang="en-US" dirty="0"/>
              <a:t> that match the types specified </a:t>
            </a:r>
            <a:r>
              <a:rPr lang="en-US" dirty="0"/>
              <a:t>.</a:t>
            </a:r>
          </a:p>
          <a:p>
            <a:r>
              <a:rPr lang="en-IN" dirty="0"/>
              <a:t>Example:</a:t>
            </a:r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Filtering columns by type (e.g., numeric columns for calculations).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Preparing data for specific transformations or validations.</a:t>
            </a:r>
            <a:endParaRPr lang="en-IN" dirty="0"/>
          </a:p>
          <a:p>
            <a:pPr marL="0" indent="0">
              <a:buNone/>
            </a:pPr>
            <a:endParaRPr lang="en-US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8B4B29-6EBF-2072-D0B7-0F60D54BA23B}"/>
              </a:ext>
            </a:extLst>
          </p:cNvPr>
          <p:cNvSpPr txBox="1"/>
          <p:nvPr/>
        </p:nvSpPr>
        <p:spPr>
          <a:xfrm>
            <a:off x="1759788" y="405443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4. </a:t>
            </a:r>
            <a:r>
              <a:rPr lang="en-IN" sz="2800" b="1" dirty="0" err="1"/>
              <a:t>Table.ColumnsOfType</a:t>
            </a:r>
            <a:endParaRPr lang="en-IN" sz="2800" b="1" dirty="0"/>
          </a:p>
        </p:txBody>
      </p:sp>
      <p:pic>
        <p:nvPicPr>
          <p:cNvPr id="4099" name="Picture 3">
            <a:extLst>
              <a:ext uri="{FF2B5EF4-FFF2-40B4-BE49-F238E27FC236}">
                <a16:creationId xmlns:a16="http://schemas.microsoft.com/office/drawing/2014/main" id="{1623063C-8031-75B0-ABFB-3233F7ACBA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889" y="3670424"/>
            <a:ext cx="7776579" cy="2105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>
            <a:extLst>
              <a:ext uri="{FF2B5EF4-FFF2-40B4-BE49-F238E27FC236}">
                <a16:creationId xmlns:a16="http://schemas.microsoft.com/office/drawing/2014/main" id="{E960FEC1-FF26-7A3D-69AC-6F52BC3B9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2006" y="1308224"/>
            <a:ext cx="791527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664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444</TotalTime>
  <Words>181</Words>
  <Application>Microsoft Office PowerPoint</Application>
  <PresentationFormat>Widescreen</PresentationFormat>
  <Paragraphs>68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Krishna Prajapati</dc:creator>
  <cp:lastModifiedBy>Krishna Prajapati</cp:lastModifiedBy>
  <cp:revision>20</cp:revision>
  <dcterms:created xsi:type="dcterms:W3CDTF">2025-01-15T11:09:31Z</dcterms:created>
  <dcterms:modified xsi:type="dcterms:W3CDTF">2025-01-18T15:36:40Z</dcterms:modified>
</cp:coreProperties>
</file>

<file path=docProps/thumbnail.jpeg>
</file>